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80" r:id="rId2"/>
    <p:sldId id="256" r:id="rId3"/>
    <p:sldId id="258" r:id="rId4"/>
    <p:sldId id="257" r:id="rId5"/>
    <p:sldId id="259" r:id="rId6"/>
    <p:sldId id="260" r:id="rId7"/>
    <p:sldId id="261" r:id="rId8"/>
    <p:sldId id="269" r:id="rId9"/>
    <p:sldId id="274" r:id="rId10"/>
    <p:sldId id="275" r:id="rId11"/>
    <p:sldId id="277" r:id="rId12"/>
    <p:sldId id="279"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EE27CB-16D7-40B3-9D1F-ABD9386ECE6F}"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EG"/>
        </a:p>
      </dgm:t>
    </dgm:pt>
    <dgm:pt modelId="{A8AAF884-BD1B-4001-907F-7ECC6FA18F83}">
      <dgm:prSet phldrT="[Text]"/>
      <dgm:spPr/>
      <dgm:t>
        <a:bodyPr/>
        <a:lstStyle/>
        <a:p>
          <a:pPr rtl="1"/>
          <a:r>
            <a:rPr lang="ar-EG" b="1" dirty="0" smtClean="0">
              <a:solidFill>
                <a:schemeClr val="tx1"/>
              </a:solidFill>
            </a:rPr>
            <a:t>عدم إشراك مخططي الإعلام في عملية التخطيط التنموي.</a:t>
          </a:r>
          <a:endParaRPr lang="ar-EG" b="1" dirty="0">
            <a:solidFill>
              <a:schemeClr val="tx1"/>
            </a:solidFill>
          </a:endParaRPr>
        </a:p>
      </dgm:t>
    </dgm:pt>
    <dgm:pt modelId="{4CB9CB0D-2AD5-4966-A2BC-C9251D4CBB19}" type="parTrans" cxnId="{E8D85008-BD26-44C2-981B-910E07336ED9}">
      <dgm:prSet/>
      <dgm:spPr/>
      <dgm:t>
        <a:bodyPr/>
        <a:lstStyle/>
        <a:p>
          <a:pPr rtl="1"/>
          <a:endParaRPr lang="ar-EG"/>
        </a:p>
      </dgm:t>
    </dgm:pt>
    <dgm:pt modelId="{BAC60523-5234-4528-9C97-F9BA88F7F36F}" type="sibTrans" cxnId="{E8D85008-BD26-44C2-981B-910E07336ED9}">
      <dgm:prSet/>
      <dgm:spPr/>
      <dgm:t>
        <a:bodyPr/>
        <a:lstStyle/>
        <a:p>
          <a:pPr rtl="1"/>
          <a:endParaRPr lang="ar-EG"/>
        </a:p>
      </dgm:t>
    </dgm:pt>
    <dgm:pt modelId="{41C55577-E19C-4486-BB30-9617523EA737}">
      <dgm:prSet/>
      <dgm:spPr/>
      <dgm:t>
        <a:bodyPr/>
        <a:lstStyle/>
        <a:p>
          <a:pPr rtl="1"/>
          <a:r>
            <a:rPr lang="ar-EG" b="1" dirty="0" smtClean="0">
              <a:solidFill>
                <a:schemeClr val="tx1"/>
              </a:solidFill>
            </a:rPr>
            <a:t>عدم الاستعانة بالمخططيين الإعلاميين عند وضع السياسات العامة والسياسات الإعلامية</a:t>
          </a:r>
          <a:endParaRPr lang="ar-EG" b="1" dirty="0">
            <a:solidFill>
              <a:schemeClr val="tx1"/>
            </a:solidFill>
          </a:endParaRPr>
        </a:p>
      </dgm:t>
    </dgm:pt>
    <dgm:pt modelId="{11CFA8C1-33B9-458E-AAFD-8E40539FB58D}" type="parTrans" cxnId="{0DBF8606-82E3-4B47-B19D-DAB736AEF944}">
      <dgm:prSet/>
      <dgm:spPr/>
      <dgm:t>
        <a:bodyPr/>
        <a:lstStyle/>
        <a:p>
          <a:pPr rtl="1"/>
          <a:endParaRPr lang="ar-EG"/>
        </a:p>
      </dgm:t>
    </dgm:pt>
    <dgm:pt modelId="{426D3420-63C9-4EEA-83BD-835E466FEA96}" type="sibTrans" cxnId="{0DBF8606-82E3-4B47-B19D-DAB736AEF944}">
      <dgm:prSet/>
      <dgm:spPr/>
      <dgm:t>
        <a:bodyPr/>
        <a:lstStyle/>
        <a:p>
          <a:pPr rtl="1"/>
          <a:endParaRPr lang="ar-EG"/>
        </a:p>
      </dgm:t>
    </dgm:pt>
    <dgm:pt modelId="{4749CA03-1939-458E-B462-665D028A6571}">
      <dgm:prSet/>
      <dgm:spPr/>
      <dgm:t>
        <a:bodyPr/>
        <a:lstStyle/>
        <a:p>
          <a:pPr rtl="1"/>
          <a:r>
            <a:rPr lang="ar-EG" b="1" dirty="0" smtClean="0">
              <a:solidFill>
                <a:schemeClr val="tx1"/>
              </a:solidFill>
            </a:rPr>
            <a:t>وجود اختلاف بين ما يريده الناس على مختلف المستويات، وما يحتاجون إليه،وعلى المخططين أن يسبقوهم ويعملوا على بلورة الاحتياجات التي قد يعجز الجمهور عن التعبير عنها.</a:t>
          </a:r>
          <a:endParaRPr lang="ar-EG" b="1" dirty="0">
            <a:solidFill>
              <a:schemeClr val="tx1"/>
            </a:solidFill>
          </a:endParaRPr>
        </a:p>
      </dgm:t>
    </dgm:pt>
    <dgm:pt modelId="{CC7C4005-5015-446E-93F6-5CA9AF7BD870}" type="parTrans" cxnId="{463097C2-4D20-4832-931E-4F9C0AC88761}">
      <dgm:prSet/>
      <dgm:spPr/>
      <dgm:t>
        <a:bodyPr/>
        <a:lstStyle/>
        <a:p>
          <a:pPr rtl="1"/>
          <a:endParaRPr lang="ar-EG"/>
        </a:p>
      </dgm:t>
    </dgm:pt>
    <dgm:pt modelId="{F7CB00EE-22B0-4D81-BB20-D449F4B598D7}" type="sibTrans" cxnId="{463097C2-4D20-4832-931E-4F9C0AC88761}">
      <dgm:prSet/>
      <dgm:spPr/>
      <dgm:t>
        <a:bodyPr/>
        <a:lstStyle/>
        <a:p>
          <a:pPr rtl="1"/>
          <a:endParaRPr lang="ar-EG"/>
        </a:p>
      </dgm:t>
    </dgm:pt>
    <dgm:pt modelId="{E02E6043-5365-494A-910C-93C71F0A6A3E}">
      <dgm:prSet/>
      <dgm:spPr/>
      <dgm:t>
        <a:bodyPr/>
        <a:lstStyle/>
        <a:p>
          <a:pPr rtl="1"/>
          <a:r>
            <a:rPr lang="ar-EG" b="1" dirty="0" smtClean="0">
              <a:solidFill>
                <a:schemeClr val="tx1"/>
              </a:solidFill>
            </a:rPr>
            <a:t>نقص الاتصال بين الإعلاميين الممارسين والباحثين الأكاديميين، حيث أكد العديد من الدراسات الميدانية ذلك، مما يدعو إلى إيجاد قنوات تحقق هذا الاتصال المفيد للعمل الإعلامي.</a:t>
          </a:r>
          <a:endParaRPr lang="ar-EG" b="1" dirty="0">
            <a:solidFill>
              <a:schemeClr val="tx1"/>
            </a:solidFill>
          </a:endParaRPr>
        </a:p>
      </dgm:t>
    </dgm:pt>
    <dgm:pt modelId="{74431030-0ADE-48F7-8DDB-E5E5ABCFA499}" type="parTrans" cxnId="{0FA78144-2FCA-4364-A37A-FFAA1AA5AEAF}">
      <dgm:prSet/>
      <dgm:spPr/>
      <dgm:t>
        <a:bodyPr/>
        <a:lstStyle/>
        <a:p>
          <a:pPr rtl="1"/>
          <a:endParaRPr lang="ar-EG"/>
        </a:p>
      </dgm:t>
    </dgm:pt>
    <dgm:pt modelId="{189D328B-8F1D-464B-9A6D-17ECAA46BAA8}" type="sibTrans" cxnId="{0FA78144-2FCA-4364-A37A-FFAA1AA5AEAF}">
      <dgm:prSet/>
      <dgm:spPr/>
      <dgm:t>
        <a:bodyPr/>
        <a:lstStyle/>
        <a:p>
          <a:pPr rtl="1"/>
          <a:endParaRPr lang="ar-EG"/>
        </a:p>
      </dgm:t>
    </dgm:pt>
    <dgm:pt modelId="{95663A24-1C21-4108-A167-C2CE9D67DF30}">
      <dgm:prSet/>
      <dgm:spPr/>
      <dgm:t>
        <a:bodyPr/>
        <a:lstStyle/>
        <a:p>
          <a:pPr rtl="1"/>
          <a:r>
            <a:rPr lang="ar-EG" b="1" dirty="0" smtClean="0">
              <a:solidFill>
                <a:schemeClr val="tx1"/>
              </a:solidFill>
            </a:rPr>
            <a:t>الحاجة إلى تبسيط نتائج البحوث والتقليل من أحجامها، حتى تصبح أكثر فائدة للعاملين في المجال الإعلامي.</a:t>
          </a:r>
          <a:endParaRPr lang="ar-EG" b="1" dirty="0">
            <a:solidFill>
              <a:schemeClr val="tx1"/>
            </a:solidFill>
          </a:endParaRPr>
        </a:p>
      </dgm:t>
    </dgm:pt>
    <dgm:pt modelId="{E4850CDD-5C59-48AF-A83A-E6B64A1260E6}" type="parTrans" cxnId="{C1976955-C06A-459D-833E-56F929DA44A9}">
      <dgm:prSet/>
      <dgm:spPr/>
      <dgm:t>
        <a:bodyPr/>
        <a:lstStyle/>
        <a:p>
          <a:pPr rtl="1"/>
          <a:endParaRPr lang="ar-EG"/>
        </a:p>
      </dgm:t>
    </dgm:pt>
    <dgm:pt modelId="{8B80CFB4-1E93-47F9-986B-60821E771C3C}" type="sibTrans" cxnId="{C1976955-C06A-459D-833E-56F929DA44A9}">
      <dgm:prSet/>
      <dgm:spPr/>
      <dgm:t>
        <a:bodyPr/>
        <a:lstStyle/>
        <a:p>
          <a:pPr rtl="1"/>
          <a:endParaRPr lang="ar-EG"/>
        </a:p>
      </dgm:t>
    </dgm:pt>
    <dgm:pt modelId="{0C2EF0D9-0F4C-46BE-BDA6-030697438CB7}" type="pres">
      <dgm:prSet presAssocID="{73EE27CB-16D7-40B3-9D1F-ABD9386ECE6F}" presName="diagram" presStyleCnt="0">
        <dgm:presLayoutVars>
          <dgm:dir/>
          <dgm:resizeHandles val="exact"/>
        </dgm:presLayoutVars>
      </dgm:prSet>
      <dgm:spPr/>
      <dgm:t>
        <a:bodyPr/>
        <a:lstStyle/>
        <a:p>
          <a:pPr rtl="1"/>
          <a:endParaRPr lang="ar-EG"/>
        </a:p>
      </dgm:t>
    </dgm:pt>
    <dgm:pt modelId="{DA783D7A-7733-473D-A2F9-B2945C25CAD5}" type="pres">
      <dgm:prSet presAssocID="{A8AAF884-BD1B-4001-907F-7ECC6FA18F83}" presName="node" presStyleLbl="node1" presStyleIdx="0" presStyleCnt="5">
        <dgm:presLayoutVars>
          <dgm:bulletEnabled val="1"/>
        </dgm:presLayoutVars>
      </dgm:prSet>
      <dgm:spPr/>
      <dgm:t>
        <a:bodyPr/>
        <a:lstStyle/>
        <a:p>
          <a:pPr rtl="1"/>
          <a:endParaRPr lang="ar-EG"/>
        </a:p>
      </dgm:t>
    </dgm:pt>
    <dgm:pt modelId="{30707A45-33A6-4FD9-97FD-2AA9BD466F57}" type="pres">
      <dgm:prSet presAssocID="{BAC60523-5234-4528-9C97-F9BA88F7F36F}" presName="sibTrans" presStyleCnt="0"/>
      <dgm:spPr/>
    </dgm:pt>
    <dgm:pt modelId="{726D44D1-0BFE-41AF-82DD-14747C4437C9}" type="pres">
      <dgm:prSet presAssocID="{41C55577-E19C-4486-BB30-9617523EA737}" presName="node" presStyleLbl="node1" presStyleIdx="1" presStyleCnt="5">
        <dgm:presLayoutVars>
          <dgm:bulletEnabled val="1"/>
        </dgm:presLayoutVars>
      </dgm:prSet>
      <dgm:spPr/>
      <dgm:t>
        <a:bodyPr/>
        <a:lstStyle/>
        <a:p>
          <a:pPr rtl="1"/>
          <a:endParaRPr lang="ar-EG"/>
        </a:p>
      </dgm:t>
    </dgm:pt>
    <dgm:pt modelId="{3908E4EE-DC1F-4784-BB9D-291FFD9E100F}" type="pres">
      <dgm:prSet presAssocID="{426D3420-63C9-4EEA-83BD-835E466FEA96}" presName="sibTrans" presStyleCnt="0"/>
      <dgm:spPr/>
    </dgm:pt>
    <dgm:pt modelId="{CD849F41-0000-42DB-BD04-B2A0144B40AE}" type="pres">
      <dgm:prSet presAssocID="{4749CA03-1939-458E-B462-665D028A6571}" presName="node" presStyleLbl="node1" presStyleIdx="2" presStyleCnt="5">
        <dgm:presLayoutVars>
          <dgm:bulletEnabled val="1"/>
        </dgm:presLayoutVars>
      </dgm:prSet>
      <dgm:spPr/>
      <dgm:t>
        <a:bodyPr/>
        <a:lstStyle/>
        <a:p>
          <a:pPr rtl="1"/>
          <a:endParaRPr lang="ar-EG"/>
        </a:p>
      </dgm:t>
    </dgm:pt>
    <dgm:pt modelId="{F016C928-7B61-4892-812F-4D39F86A4611}" type="pres">
      <dgm:prSet presAssocID="{F7CB00EE-22B0-4D81-BB20-D449F4B598D7}" presName="sibTrans" presStyleCnt="0"/>
      <dgm:spPr/>
    </dgm:pt>
    <dgm:pt modelId="{5898AC47-F251-4905-B3A6-5FD5044BDA35}" type="pres">
      <dgm:prSet presAssocID="{E02E6043-5365-494A-910C-93C71F0A6A3E}" presName="node" presStyleLbl="node1" presStyleIdx="3" presStyleCnt="5">
        <dgm:presLayoutVars>
          <dgm:bulletEnabled val="1"/>
        </dgm:presLayoutVars>
      </dgm:prSet>
      <dgm:spPr/>
      <dgm:t>
        <a:bodyPr/>
        <a:lstStyle/>
        <a:p>
          <a:pPr rtl="1"/>
          <a:endParaRPr lang="ar-EG"/>
        </a:p>
      </dgm:t>
    </dgm:pt>
    <dgm:pt modelId="{80A720D2-B6B8-4132-90AB-E734E4BF81FD}" type="pres">
      <dgm:prSet presAssocID="{189D328B-8F1D-464B-9A6D-17ECAA46BAA8}" presName="sibTrans" presStyleCnt="0"/>
      <dgm:spPr/>
    </dgm:pt>
    <dgm:pt modelId="{98021C92-66D1-424B-BD15-AADB17FB7A2F}" type="pres">
      <dgm:prSet presAssocID="{95663A24-1C21-4108-A167-C2CE9D67DF30}" presName="node" presStyleLbl="node1" presStyleIdx="4" presStyleCnt="5">
        <dgm:presLayoutVars>
          <dgm:bulletEnabled val="1"/>
        </dgm:presLayoutVars>
      </dgm:prSet>
      <dgm:spPr/>
      <dgm:t>
        <a:bodyPr/>
        <a:lstStyle/>
        <a:p>
          <a:pPr rtl="1"/>
          <a:endParaRPr lang="ar-EG"/>
        </a:p>
      </dgm:t>
    </dgm:pt>
  </dgm:ptLst>
  <dgm:cxnLst>
    <dgm:cxn modelId="{F5E013D2-10F3-477C-87D2-06663598DB4B}" type="presOf" srcId="{4749CA03-1939-458E-B462-665D028A6571}" destId="{CD849F41-0000-42DB-BD04-B2A0144B40AE}" srcOrd="0" destOrd="0" presId="urn:microsoft.com/office/officeart/2005/8/layout/default"/>
    <dgm:cxn modelId="{C92E0F46-1A0D-4D0D-85FA-042A256C415A}" type="presOf" srcId="{95663A24-1C21-4108-A167-C2CE9D67DF30}" destId="{98021C92-66D1-424B-BD15-AADB17FB7A2F}" srcOrd="0" destOrd="0" presId="urn:microsoft.com/office/officeart/2005/8/layout/default"/>
    <dgm:cxn modelId="{C1976955-C06A-459D-833E-56F929DA44A9}" srcId="{73EE27CB-16D7-40B3-9D1F-ABD9386ECE6F}" destId="{95663A24-1C21-4108-A167-C2CE9D67DF30}" srcOrd="4" destOrd="0" parTransId="{E4850CDD-5C59-48AF-A83A-E6B64A1260E6}" sibTransId="{8B80CFB4-1E93-47F9-986B-60821E771C3C}"/>
    <dgm:cxn modelId="{463097C2-4D20-4832-931E-4F9C0AC88761}" srcId="{73EE27CB-16D7-40B3-9D1F-ABD9386ECE6F}" destId="{4749CA03-1939-458E-B462-665D028A6571}" srcOrd="2" destOrd="0" parTransId="{CC7C4005-5015-446E-93F6-5CA9AF7BD870}" sibTransId="{F7CB00EE-22B0-4D81-BB20-D449F4B598D7}"/>
    <dgm:cxn modelId="{F2E7ED96-4EB1-4210-98B0-195189CD2BBA}" type="presOf" srcId="{E02E6043-5365-494A-910C-93C71F0A6A3E}" destId="{5898AC47-F251-4905-B3A6-5FD5044BDA35}" srcOrd="0" destOrd="0" presId="urn:microsoft.com/office/officeart/2005/8/layout/default"/>
    <dgm:cxn modelId="{7782B529-AF78-4850-A25A-405A9BBBB428}" type="presOf" srcId="{A8AAF884-BD1B-4001-907F-7ECC6FA18F83}" destId="{DA783D7A-7733-473D-A2F9-B2945C25CAD5}" srcOrd="0" destOrd="0" presId="urn:microsoft.com/office/officeart/2005/8/layout/default"/>
    <dgm:cxn modelId="{0FA78144-2FCA-4364-A37A-FFAA1AA5AEAF}" srcId="{73EE27CB-16D7-40B3-9D1F-ABD9386ECE6F}" destId="{E02E6043-5365-494A-910C-93C71F0A6A3E}" srcOrd="3" destOrd="0" parTransId="{74431030-0ADE-48F7-8DDB-E5E5ABCFA499}" sibTransId="{189D328B-8F1D-464B-9A6D-17ECAA46BAA8}"/>
    <dgm:cxn modelId="{086D57B0-FD32-4E3C-8851-E514D3ECE252}" type="presOf" srcId="{73EE27CB-16D7-40B3-9D1F-ABD9386ECE6F}" destId="{0C2EF0D9-0F4C-46BE-BDA6-030697438CB7}" srcOrd="0" destOrd="0" presId="urn:microsoft.com/office/officeart/2005/8/layout/default"/>
    <dgm:cxn modelId="{5294B308-2AD5-4894-ABB4-FC0E58E6791A}" type="presOf" srcId="{41C55577-E19C-4486-BB30-9617523EA737}" destId="{726D44D1-0BFE-41AF-82DD-14747C4437C9}" srcOrd="0" destOrd="0" presId="urn:microsoft.com/office/officeart/2005/8/layout/default"/>
    <dgm:cxn modelId="{E8D85008-BD26-44C2-981B-910E07336ED9}" srcId="{73EE27CB-16D7-40B3-9D1F-ABD9386ECE6F}" destId="{A8AAF884-BD1B-4001-907F-7ECC6FA18F83}" srcOrd="0" destOrd="0" parTransId="{4CB9CB0D-2AD5-4966-A2BC-C9251D4CBB19}" sibTransId="{BAC60523-5234-4528-9C97-F9BA88F7F36F}"/>
    <dgm:cxn modelId="{0DBF8606-82E3-4B47-B19D-DAB736AEF944}" srcId="{73EE27CB-16D7-40B3-9D1F-ABD9386ECE6F}" destId="{41C55577-E19C-4486-BB30-9617523EA737}" srcOrd="1" destOrd="0" parTransId="{11CFA8C1-33B9-458E-AAFD-8E40539FB58D}" sibTransId="{426D3420-63C9-4EEA-83BD-835E466FEA96}"/>
    <dgm:cxn modelId="{14DBF72A-F76E-48AC-8E26-85D8CC03E201}" type="presParOf" srcId="{0C2EF0D9-0F4C-46BE-BDA6-030697438CB7}" destId="{DA783D7A-7733-473D-A2F9-B2945C25CAD5}" srcOrd="0" destOrd="0" presId="urn:microsoft.com/office/officeart/2005/8/layout/default"/>
    <dgm:cxn modelId="{9874C34D-98A5-4687-90BB-B3ACF8542C35}" type="presParOf" srcId="{0C2EF0D9-0F4C-46BE-BDA6-030697438CB7}" destId="{30707A45-33A6-4FD9-97FD-2AA9BD466F57}" srcOrd="1" destOrd="0" presId="urn:microsoft.com/office/officeart/2005/8/layout/default"/>
    <dgm:cxn modelId="{9AD881A3-D2E9-44C9-B161-B090ACAE3494}" type="presParOf" srcId="{0C2EF0D9-0F4C-46BE-BDA6-030697438CB7}" destId="{726D44D1-0BFE-41AF-82DD-14747C4437C9}" srcOrd="2" destOrd="0" presId="urn:microsoft.com/office/officeart/2005/8/layout/default"/>
    <dgm:cxn modelId="{31E36FDD-EABA-4630-A377-35F0AE45EA6C}" type="presParOf" srcId="{0C2EF0D9-0F4C-46BE-BDA6-030697438CB7}" destId="{3908E4EE-DC1F-4784-BB9D-291FFD9E100F}" srcOrd="3" destOrd="0" presId="urn:microsoft.com/office/officeart/2005/8/layout/default"/>
    <dgm:cxn modelId="{AF867BD7-4BEA-4027-A2FF-BEA58E6E6AEE}" type="presParOf" srcId="{0C2EF0D9-0F4C-46BE-BDA6-030697438CB7}" destId="{CD849F41-0000-42DB-BD04-B2A0144B40AE}" srcOrd="4" destOrd="0" presId="urn:microsoft.com/office/officeart/2005/8/layout/default"/>
    <dgm:cxn modelId="{04DACD4C-1EF7-4D08-B56D-AD9D79C40045}" type="presParOf" srcId="{0C2EF0D9-0F4C-46BE-BDA6-030697438CB7}" destId="{F016C928-7B61-4892-812F-4D39F86A4611}" srcOrd="5" destOrd="0" presId="urn:microsoft.com/office/officeart/2005/8/layout/default"/>
    <dgm:cxn modelId="{EAB6DBDD-07C3-432B-AC2F-4B58BE6454E1}" type="presParOf" srcId="{0C2EF0D9-0F4C-46BE-BDA6-030697438CB7}" destId="{5898AC47-F251-4905-B3A6-5FD5044BDA35}" srcOrd="6" destOrd="0" presId="urn:microsoft.com/office/officeart/2005/8/layout/default"/>
    <dgm:cxn modelId="{ADDB6CB9-ADFA-497D-90A6-E44B380B146A}" type="presParOf" srcId="{0C2EF0D9-0F4C-46BE-BDA6-030697438CB7}" destId="{80A720D2-B6B8-4132-90AB-E734E4BF81FD}" srcOrd="7" destOrd="0" presId="urn:microsoft.com/office/officeart/2005/8/layout/default"/>
    <dgm:cxn modelId="{A702E6DC-9402-4A25-8EE8-41CE5A5D8134}" type="presParOf" srcId="{0C2EF0D9-0F4C-46BE-BDA6-030697438CB7}" destId="{98021C92-66D1-424B-BD15-AADB17FB7A2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83D7A-7733-473D-A2F9-B2945C25CAD5}">
      <dsp:nvSpPr>
        <dsp:cNvPr id="0" name=""/>
        <dsp:cNvSpPr/>
      </dsp:nvSpPr>
      <dsp:spPr>
        <a:xfrm>
          <a:off x="1300542" y="248"/>
          <a:ext cx="2680245" cy="16081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EG" sz="1800" b="1" kern="1200" dirty="0" smtClean="0">
              <a:solidFill>
                <a:schemeClr val="tx1"/>
              </a:solidFill>
            </a:rPr>
            <a:t>عدم إشراك مخططي الإعلام في عملية التخطيط التنموي.</a:t>
          </a:r>
          <a:endParaRPr lang="ar-EG" sz="1800" b="1" kern="1200" dirty="0">
            <a:solidFill>
              <a:schemeClr val="tx1"/>
            </a:solidFill>
          </a:endParaRPr>
        </a:p>
      </dsp:txBody>
      <dsp:txXfrm>
        <a:off x="1300542" y="248"/>
        <a:ext cx="2680245" cy="1608147"/>
      </dsp:txXfrm>
    </dsp:sp>
    <dsp:sp modelId="{726D44D1-0BFE-41AF-82DD-14747C4437C9}">
      <dsp:nvSpPr>
        <dsp:cNvPr id="0" name=""/>
        <dsp:cNvSpPr/>
      </dsp:nvSpPr>
      <dsp:spPr>
        <a:xfrm>
          <a:off x="4248812" y="248"/>
          <a:ext cx="2680245" cy="16081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EG" sz="1800" b="1" kern="1200" dirty="0" smtClean="0">
              <a:solidFill>
                <a:schemeClr val="tx1"/>
              </a:solidFill>
            </a:rPr>
            <a:t>عدم الاستعانة بالمخططيين الإعلاميين عند وضع السياسات العامة والسياسات الإعلامية</a:t>
          </a:r>
          <a:endParaRPr lang="ar-EG" sz="1800" b="1" kern="1200" dirty="0">
            <a:solidFill>
              <a:schemeClr val="tx1"/>
            </a:solidFill>
          </a:endParaRPr>
        </a:p>
      </dsp:txBody>
      <dsp:txXfrm>
        <a:off x="4248812" y="248"/>
        <a:ext cx="2680245" cy="1608147"/>
      </dsp:txXfrm>
    </dsp:sp>
    <dsp:sp modelId="{CD849F41-0000-42DB-BD04-B2A0144B40AE}">
      <dsp:nvSpPr>
        <dsp:cNvPr id="0" name=""/>
        <dsp:cNvSpPr/>
      </dsp:nvSpPr>
      <dsp:spPr>
        <a:xfrm>
          <a:off x="1300542" y="1876420"/>
          <a:ext cx="2680245" cy="16081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EG" sz="1800" b="1" kern="1200" dirty="0" smtClean="0">
              <a:solidFill>
                <a:schemeClr val="tx1"/>
              </a:solidFill>
            </a:rPr>
            <a:t>وجود اختلاف بين ما يريده الناس على مختلف المستويات، وما يحتاجون إليه،وعلى المخططين أن يسبقوهم ويعملوا على بلورة الاحتياجات التي قد يعجز الجمهور عن التعبير عنها.</a:t>
          </a:r>
          <a:endParaRPr lang="ar-EG" sz="1800" b="1" kern="1200" dirty="0">
            <a:solidFill>
              <a:schemeClr val="tx1"/>
            </a:solidFill>
          </a:endParaRPr>
        </a:p>
      </dsp:txBody>
      <dsp:txXfrm>
        <a:off x="1300542" y="1876420"/>
        <a:ext cx="2680245" cy="1608147"/>
      </dsp:txXfrm>
    </dsp:sp>
    <dsp:sp modelId="{5898AC47-F251-4905-B3A6-5FD5044BDA35}">
      <dsp:nvSpPr>
        <dsp:cNvPr id="0" name=""/>
        <dsp:cNvSpPr/>
      </dsp:nvSpPr>
      <dsp:spPr>
        <a:xfrm>
          <a:off x="4248812" y="1876420"/>
          <a:ext cx="2680245" cy="16081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EG" sz="1800" b="1" kern="1200" dirty="0" smtClean="0">
              <a:solidFill>
                <a:schemeClr val="tx1"/>
              </a:solidFill>
            </a:rPr>
            <a:t>نقص الاتصال بين الإعلاميين الممارسين والباحثين الأكاديميين، حيث أكد العديد من الدراسات الميدانية ذلك، مما يدعو إلى إيجاد قنوات تحقق هذا الاتصال المفيد للعمل الإعلامي.</a:t>
          </a:r>
          <a:endParaRPr lang="ar-EG" sz="1800" b="1" kern="1200" dirty="0">
            <a:solidFill>
              <a:schemeClr val="tx1"/>
            </a:solidFill>
          </a:endParaRPr>
        </a:p>
      </dsp:txBody>
      <dsp:txXfrm>
        <a:off x="4248812" y="1876420"/>
        <a:ext cx="2680245" cy="1608147"/>
      </dsp:txXfrm>
    </dsp:sp>
    <dsp:sp modelId="{98021C92-66D1-424B-BD15-AADB17FB7A2F}">
      <dsp:nvSpPr>
        <dsp:cNvPr id="0" name=""/>
        <dsp:cNvSpPr/>
      </dsp:nvSpPr>
      <dsp:spPr>
        <a:xfrm>
          <a:off x="2774677" y="3752592"/>
          <a:ext cx="2680245" cy="16081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EG" sz="1800" b="1" kern="1200" dirty="0" smtClean="0">
              <a:solidFill>
                <a:schemeClr val="tx1"/>
              </a:solidFill>
            </a:rPr>
            <a:t>الحاجة إلى تبسيط نتائج البحوث والتقليل من أحجامها، حتى تصبح أكثر فائدة للعاملين في المجال الإعلامي.</a:t>
          </a:r>
          <a:endParaRPr lang="ar-EG" sz="1800" b="1" kern="1200" dirty="0">
            <a:solidFill>
              <a:schemeClr val="tx1"/>
            </a:solidFill>
          </a:endParaRPr>
        </a:p>
      </dsp:txBody>
      <dsp:txXfrm>
        <a:off x="2774677" y="3752592"/>
        <a:ext cx="2680245" cy="160814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3CE2C4-513B-4B64-BA1A-FC222B1B6D1F}" type="datetimeFigureOut">
              <a:rPr lang="ar-EG" smtClean="0"/>
              <a:t>07/08/1441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EBD5DB-F186-4819-A1DF-F9EF35396308}" type="slidenum">
              <a:rPr lang="ar-EG" smtClean="0"/>
              <a:t>‹#›</a:t>
            </a:fld>
            <a:endParaRPr lang="ar-EG"/>
          </a:p>
        </p:txBody>
      </p:sp>
    </p:spTree>
    <p:extLst>
      <p:ext uri="{BB962C8B-B14F-4D97-AF65-F5344CB8AC3E}">
        <p14:creationId xmlns:p14="http://schemas.microsoft.com/office/powerpoint/2010/main" val="643152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032901979"/>
      </p:ext>
    </p:extLst>
  </p:cSld>
  <p:clrMapOvr>
    <a:masterClrMapping/>
  </p:clrMapOvr>
  <p:transition spd="slow" advTm="0">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741020493"/>
      </p:ext>
    </p:extLst>
  </p:cSld>
  <p:clrMapOvr>
    <a:masterClrMapping/>
  </p:clrMapOvr>
  <p:transition spd="slow" advTm="0">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937348371"/>
      </p:ext>
    </p:extLst>
  </p:cSld>
  <p:clrMapOvr>
    <a:masterClrMapping/>
  </p:clrMapOvr>
  <p:transition spd="slow" advTm="0">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248138093"/>
      </p:ext>
    </p:extLst>
  </p:cSld>
  <p:clrMapOvr>
    <a:masterClrMapping/>
  </p:clrMapOvr>
  <p:transition spd="slow" advTm="0">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595668513"/>
      </p:ext>
    </p:extLst>
  </p:cSld>
  <p:clrMapOvr>
    <a:masterClrMapping/>
  </p:clrMapOvr>
  <p:transition spd="slow" advTm="0">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51714AC-E4A0-4DE1-8A94-35B403F40B51}"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23859181"/>
      </p:ext>
    </p:extLst>
  </p:cSld>
  <p:clrMapOvr>
    <a:masterClrMapping/>
  </p:clrMapOvr>
  <p:transition spd="slow" advTm="0">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51714AC-E4A0-4DE1-8A94-35B403F40B51}" type="datetimeFigureOut">
              <a:rPr lang="ar-EG" smtClean="0"/>
              <a:t>07/08/1441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613800163"/>
      </p:ext>
    </p:extLst>
  </p:cSld>
  <p:clrMapOvr>
    <a:masterClrMapping/>
  </p:clrMapOvr>
  <p:transition spd="slow" advTm="0">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51714AC-E4A0-4DE1-8A94-35B403F40B51}" type="datetimeFigureOut">
              <a:rPr lang="ar-EG" smtClean="0"/>
              <a:t>07/08/1441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310629531"/>
      </p:ext>
    </p:extLst>
  </p:cSld>
  <p:clrMapOvr>
    <a:masterClrMapping/>
  </p:clrMapOvr>
  <p:transition spd="slow" advTm="0">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714AC-E4A0-4DE1-8A94-35B403F40B51}" type="datetimeFigureOut">
              <a:rPr lang="ar-EG" smtClean="0"/>
              <a:t>07/08/1441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334992063"/>
      </p:ext>
    </p:extLst>
  </p:cSld>
  <p:clrMapOvr>
    <a:masterClrMapping/>
  </p:clrMapOvr>
  <p:transition spd="slow" advTm="0">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134641172"/>
      </p:ext>
    </p:extLst>
  </p:cSld>
  <p:clrMapOvr>
    <a:masterClrMapping/>
  </p:clrMapOvr>
  <p:transition spd="slow" advTm="0">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1799237"/>
      </p:ext>
    </p:extLst>
  </p:cSld>
  <p:clrMapOvr>
    <a:masterClrMapping/>
  </p:clrMapOvr>
  <p:transition spd="slow" advTm="0">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1714AC-E4A0-4DE1-8A94-35B403F40B51}" type="datetimeFigureOut">
              <a:rPr lang="ar-EG" smtClean="0"/>
              <a:t>07/08/1441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7549D1-16E3-4068-A96E-E09B37897829}" type="slidenum">
              <a:rPr lang="ar-EG" smtClean="0"/>
              <a:t>‹#›</a:t>
            </a:fld>
            <a:endParaRPr lang="ar-EG"/>
          </a:p>
        </p:txBody>
      </p:sp>
    </p:spTree>
    <p:extLst>
      <p:ext uri="{BB962C8B-B14F-4D97-AF65-F5344CB8AC3E}">
        <p14:creationId xmlns:p14="http://schemas.microsoft.com/office/powerpoint/2010/main" val="344064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9075" y="260648"/>
            <a:ext cx="8345850" cy="6336704"/>
          </a:xfrm>
        </p:spPr>
      </p:pic>
      <p:sp>
        <p:nvSpPr>
          <p:cNvPr id="3" name="Rectangle 2"/>
          <p:cNvSpPr/>
          <p:nvPr/>
        </p:nvSpPr>
        <p:spPr>
          <a:xfrm>
            <a:off x="2286000" y="2690336"/>
            <a:ext cx="4572000" cy="3046988"/>
          </a:xfrm>
          <a:prstGeom prst="rect">
            <a:avLst/>
          </a:prstGeom>
        </p:spPr>
        <p:txBody>
          <a:bodyPr>
            <a:spAutoFit/>
          </a:bodyPr>
          <a:lstStyle/>
          <a:p>
            <a:pPr algn="ctr"/>
            <a:r>
              <a:rPr lang="ar-EG" sz="3200" dirty="0" smtClean="0"/>
              <a:t>إدارة المؤسسات الإذاعية</a:t>
            </a:r>
          </a:p>
          <a:p>
            <a:pPr algn="ctr"/>
            <a:r>
              <a:rPr lang="ar-EG" sz="3200" dirty="0" smtClean="0"/>
              <a:t>المحاضرة </a:t>
            </a:r>
            <a:r>
              <a:rPr lang="ar-EG" sz="3200" dirty="0"/>
              <a:t>رقم(1)</a:t>
            </a:r>
          </a:p>
          <a:p>
            <a:pPr algn="ctr"/>
            <a:r>
              <a:rPr lang="ar-EG" sz="3200" dirty="0"/>
              <a:t>د. راجية إبراهيم </a:t>
            </a:r>
          </a:p>
          <a:p>
            <a:pPr algn="ctr"/>
            <a:r>
              <a:rPr lang="ar-EG" sz="3200" dirty="0"/>
              <a:t>الفرقة </a:t>
            </a:r>
            <a:r>
              <a:rPr lang="ar-EG" sz="3200" dirty="0" smtClean="0"/>
              <a:t>الثالثة</a:t>
            </a:r>
            <a:endParaRPr lang="ar-EG" sz="3200" dirty="0"/>
          </a:p>
          <a:p>
            <a:pPr algn="ctr"/>
            <a:r>
              <a:rPr lang="ar-EG" sz="3200" dirty="0"/>
              <a:t>شعبة إذاعة </a:t>
            </a:r>
          </a:p>
          <a:p>
            <a:pPr algn="ctr"/>
            <a:r>
              <a:rPr lang="ar-EG" sz="3200" dirty="0" smtClean="0"/>
              <a:t>قسم إعلام</a:t>
            </a:r>
            <a:endParaRPr lang="ar-EG" sz="3200" dirty="0"/>
          </a:p>
        </p:txBody>
      </p:sp>
    </p:spTree>
    <p:extLst>
      <p:ext uri="{BB962C8B-B14F-4D97-AF65-F5344CB8AC3E}">
        <p14:creationId xmlns:p14="http://schemas.microsoft.com/office/powerpoint/2010/main" val="515409646"/>
      </p:ext>
    </p:extLst>
  </p:cSld>
  <p:clrMapOvr>
    <a:masterClrMapping/>
  </p:clrMapOvr>
  <p:transition spd="slow" advTm="0">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716682732"/>
              </p:ext>
            </p:extLst>
          </p:nvPr>
        </p:nvGraphicFramePr>
        <p:xfrm>
          <a:off x="457200" y="765175"/>
          <a:ext cx="8229600" cy="5360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6603419"/>
      </p:ext>
    </p:extLst>
  </p:cSld>
  <p:clrMapOvr>
    <a:masterClrMapping/>
  </p:clrMapOvr>
  <p:transition spd="slow" advTm="0">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368152"/>
          </a:xfrm>
        </p:spPr>
        <p:txBody>
          <a:bodyPr>
            <a:normAutofit/>
          </a:bodyPr>
          <a:lstStyle/>
          <a:p>
            <a:r>
              <a:rPr lang="ar-EG" sz="3600" b="1" dirty="0" smtClean="0"/>
              <a:t>أهداف </a:t>
            </a:r>
            <a:r>
              <a:rPr lang="ar-EG" sz="3600" b="1" dirty="0"/>
              <a:t>خطة إتحاد الإذاعة والتليفزيون(الهيئة الوطنية للإعلام حاليا</a:t>
            </a:r>
            <a:r>
              <a:rPr lang="ar-EG" sz="3600" b="1" dirty="0" smtClean="0"/>
              <a:t>)</a:t>
            </a:r>
            <a:endParaRPr lang="ar-EG" sz="3600" b="1" dirty="0"/>
          </a:p>
        </p:txBody>
      </p:sp>
      <p:sp>
        <p:nvSpPr>
          <p:cNvPr id="3" name="Rectangle 2"/>
          <p:cNvSpPr/>
          <p:nvPr/>
        </p:nvSpPr>
        <p:spPr>
          <a:xfrm>
            <a:off x="539552" y="2136339"/>
            <a:ext cx="8280920" cy="6463308"/>
          </a:xfrm>
          <a:prstGeom prst="rect">
            <a:avLst/>
          </a:prstGeom>
        </p:spPr>
        <p:txBody>
          <a:bodyPr wrap="square">
            <a:spAutoFit/>
          </a:bodyPr>
          <a:lstStyle/>
          <a:p>
            <a:pPr marL="342900" indent="-342900">
              <a:buFont typeface="+mj-lt"/>
              <a:buAutoNum type="arabicPeriod"/>
            </a:pPr>
            <a:r>
              <a:rPr lang="ar-EG" dirty="0"/>
              <a:t>	</a:t>
            </a:r>
            <a:r>
              <a:rPr lang="ar-EG" sz="2800" dirty="0" smtClean="0"/>
              <a:t>أداء </a:t>
            </a:r>
            <a:r>
              <a:rPr lang="ar-EG" sz="2800" dirty="0"/>
              <a:t>الخدمة الإذاعية المسموعة والمرئية بالكفاءة المطلوبة وضمان توجيهها لخدمة الشعب والمصلحة القومية </a:t>
            </a:r>
          </a:p>
          <a:p>
            <a:endParaRPr lang="ar-EG" sz="2800" dirty="0"/>
          </a:p>
          <a:p>
            <a:r>
              <a:rPr lang="ar-EG" sz="2800" dirty="0"/>
              <a:t>2.	العمل على دعم الديمقراطية والوحدة الوطنية والسلام الاجتماعى وصيانة كرامة الفرد وحريته .</a:t>
            </a:r>
          </a:p>
          <a:p>
            <a:endParaRPr lang="ar-EG" sz="2800" dirty="0"/>
          </a:p>
          <a:p>
            <a:pPr marL="342900" indent="-342900">
              <a:buAutoNum type="arabicPeriod" startAt="3"/>
            </a:pPr>
            <a:r>
              <a:rPr lang="ar-EG" sz="2800" dirty="0" smtClean="0"/>
              <a:t>العمل </a:t>
            </a:r>
            <a:r>
              <a:rPr lang="ar-EG" sz="2800" dirty="0"/>
              <a:t>على نشر  الثقافة ، وتضمين البرامج والجوانب التعليمية والحضارية والإنسانية وفقا للرؤية المصرية والعربية والعالمية الرفيعة لخدمة كافة فئات الشعب </a:t>
            </a:r>
            <a:endParaRPr lang="ar-EG" sz="2800" dirty="0" smtClean="0"/>
          </a:p>
          <a:p>
            <a:pPr marL="342900" indent="-342900">
              <a:buAutoNum type="arabicPeriod" startAt="3"/>
            </a:pPr>
            <a:endParaRPr lang="ar-EG" dirty="0"/>
          </a:p>
          <a:p>
            <a:pPr marL="342900" indent="-342900">
              <a:buAutoNum type="arabicPeriod" startAt="3"/>
            </a:pPr>
            <a:endParaRPr lang="ar-EG" dirty="0" smtClean="0"/>
          </a:p>
          <a:p>
            <a:pPr marL="342900" indent="-342900">
              <a:buAutoNum type="arabicPeriod" startAt="3"/>
            </a:pPr>
            <a:endParaRPr lang="ar-EG" dirty="0"/>
          </a:p>
          <a:p>
            <a:pPr marL="342900" indent="-342900">
              <a:buAutoNum type="arabicPeriod" startAt="3"/>
            </a:pPr>
            <a:endParaRPr lang="ar-EG" dirty="0" smtClean="0"/>
          </a:p>
          <a:p>
            <a:pPr marL="342900" indent="-342900">
              <a:buAutoNum type="arabicPeriod" startAt="3"/>
            </a:pPr>
            <a:endParaRPr lang="ar-EG" dirty="0"/>
          </a:p>
          <a:p>
            <a:pPr marL="342900" indent="-342900">
              <a:buAutoNum type="arabicPeriod" startAt="3"/>
            </a:pPr>
            <a:endParaRPr lang="ar-EG" dirty="0" smtClean="0"/>
          </a:p>
          <a:p>
            <a:pPr marL="342900" indent="-342900">
              <a:buAutoNum type="arabicPeriod" startAt="3"/>
            </a:pPr>
            <a:endParaRPr lang="ar-EG" dirty="0"/>
          </a:p>
          <a:p>
            <a:pPr marL="342900" indent="-342900">
              <a:buAutoNum type="arabicPeriod" startAt="3"/>
            </a:pPr>
            <a:endParaRPr lang="ar-EG" dirty="0" smtClean="0"/>
          </a:p>
          <a:p>
            <a:pPr marL="342900" indent="-342900">
              <a:buAutoNum type="arabicPeriod" startAt="3"/>
            </a:pPr>
            <a:endParaRPr lang="ar-EG" dirty="0"/>
          </a:p>
        </p:txBody>
      </p:sp>
    </p:spTree>
    <p:extLst>
      <p:ext uri="{BB962C8B-B14F-4D97-AF65-F5344CB8AC3E}">
        <p14:creationId xmlns:p14="http://schemas.microsoft.com/office/powerpoint/2010/main" val="1203071756"/>
      </p:ext>
    </p:extLst>
  </p:cSld>
  <p:clrMapOvr>
    <a:masterClrMapping/>
  </p:clrMapOvr>
  <p:transition spd="slow" advTm="0">
    <p:cover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70000" lnSpcReduction="20000"/>
          </a:bodyPr>
          <a:lstStyle/>
          <a:p>
            <a:pPr marL="0" indent="0" algn="ctr">
              <a:buNone/>
            </a:pPr>
            <a:r>
              <a:rPr lang="ar-EG" sz="7200" b="1" dirty="0"/>
              <a:t>للتواصل </a:t>
            </a:r>
          </a:p>
          <a:p>
            <a:pPr marL="0" indent="0" algn="ctr">
              <a:buNone/>
            </a:pPr>
            <a:r>
              <a:rPr lang="en-US" sz="7200" b="1" dirty="0"/>
              <a:t>Ragia.ebrahim@gimail.com</a:t>
            </a:r>
          </a:p>
          <a:p>
            <a:pPr marL="0" indent="0" algn="ctr">
              <a:buNone/>
            </a:pPr>
            <a:endParaRPr lang="en-US" sz="7200" b="1" dirty="0"/>
          </a:p>
          <a:p>
            <a:pPr marL="0" indent="0" algn="ctr">
              <a:buNone/>
            </a:pPr>
            <a:r>
              <a:rPr lang="ar-EG" sz="7200" b="1" dirty="0"/>
              <a:t>شكرا</a:t>
            </a:r>
          </a:p>
          <a:p>
            <a:pPr marL="0" indent="0" algn="ctr">
              <a:buNone/>
            </a:pPr>
            <a:r>
              <a:rPr lang="ar-EG" sz="7200" b="1" dirty="0"/>
              <a:t>لحسن</a:t>
            </a:r>
          </a:p>
          <a:p>
            <a:pPr marL="0" indent="0" algn="ctr">
              <a:buNone/>
            </a:pPr>
            <a:r>
              <a:rPr lang="ar-EG" sz="7200" b="1" dirty="0"/>
              <a:t>المتابعة</a:t>
            </a:r>
          </a:p>
        </p:txBody>
      </p:sp>
    </p:spTree>
    <p:extLst>
      <p:ext uri="{BB962C8B-B14F-4D97-AF65-F5344CB8AC3E}">
        <p14:creationId xmlns:p14="http://schemas.microsoft.com/office/powerpoint/2010/main" val="1103689767"/>
      </p:ext>
    </p:extLst>
  </p:cSld>
  <p:clrMapOvr>
    <a:masterClrMapping/>
  </p:clrMapOvr>
  <p:transition spd="slow" advTm="0">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1512167"/>
          </a:xfrm>
        </p:spPr>
        <p:txBody>
          <a:bodyPr/>
          <a:lstStyle/>
          <a:p>
            <a:r>
              <a:rPr lang="ar-EG" b="1" dirty="0"/>
              <a:t>التخطيط بالمؤسسات الإذاعية</a:t>
            </a:r>
          </a:p>
        </p:txBody>
      </p:sp>
      <p:sp>
        <p:nvSpPr>
          <p:cNvPr id="3" name="Subtitle 2"/>
          <p:cNvSpPr>
            <a:spLocks noGrp="1"/>
          </p:cNvSpPr>
          <p:nvPr>
            <p:ph type="subTitle" idx="1"/>
          </p:nvPr>
        </p:nvSpPr>
        <p:spPr>
          <a:xfrm>
            <a:off x="467544" y="2060848"/>
            <a:ext cx="7776864" cy="3888432"/>
          </a:xfrm>
          <a:solidFill>
            <a:schemeClr val="accent2"/>
          </a:solidFill>
        </p:spPr>
        <p:txBody>
          <a:bodyPr>
            <a:normAutofit fontScale="32500" lnSpcReduction="20000"/>
          </a:bodyPr>
          <a:lstStyle/>
          <a:p>
            <a:pPr>
              <a:lnSpc>
                <a:spcPct val="220000"/>
              </a:lnSpc>
            </a:pPr>
            <a:r>
              <a:rPr lang="ar-EG" b="1" dirty="0" smtClean="0"/>
              <a:t> </a:t>
            </a:r>
            <a:r>
              <a:rPr lang="ar-EG" sz="8000" b="1" dirty="0">
                <a:solidFill>
                  <a:schemeClr val="tx1"/>
                </a:solidFill>
                <a:latin typeface="Aharoni" pitchFamily="2" charset="-79"/>
                <a:cs typeface="+mj-cs"/>
              </a:rPr>
              <a:t> يعتبر التخطيط أحد السمات المميزة لمختلف التنظيمات بتعدد أنواعها وأهدافها، وأضحت كل الدول الساعية للتطور تعتمد على التخطيط باعتباره الضمان الوحيد للاستخدام الأمثل لمختلف الموارد بطريقة علمية من أجل تحقيق أهدافها في فترة زمنية محددة</a:t>
            </a:r>
            <a:endParaRPr lang="ar-EG" sz="5500" b="1" dirty="0">
              <a:latin typeface="Aharoni" pitchFamily="2" charset="-79"/>
              <a:cs typeface="+mj-cs"/>
            </a:endParaRPr>
          </a:p>
        </p:txBody>
      </p:sp>
    </p:spTree>
    <p:extLst>
      <p:ext uri="{BB962C8B-B14F-4D97-AF65-F5344CB8AC3E}">
        <p14:creationId xmlns:p14="http://schemas.microsoft.com/office/powerpoint/2010/main" val="3189916945"/>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a:t>مفهوم التخطيط</a:t>
            </a:r>
          </a:p>
        </p:txBody>
      </p:sp>
      <p:sp>
        <p:nvSpPr>
          <p:cNvPr id="3" name="Content Placeholder 2"/>
          <p:cNvSpPr>
            <a:spLocks noGrp="1"/>
          </p:cNvSpPr>
          <p:nvPr>
            <p:ph idx="1"/>
          </p:nvPr>
        </p:nvSpPr>
        <p:spPr>
          <a:solidFill>
            <a:schemeClr val="accent6">
              <a:lumMod val="60000"/>
              <a:lumOff val="40000"/>
            </a:schemeClr>
          </a:solidFill>
          <a:ln>
            <a:solidFill>
              <a:schemeClr val="tx2">
                <a:lumMod val="40000"/>
                <a:lumOff val="60000"/>
              </a:schemeClr>
            </a:solidFill>
          </a:ln>
        </p:spPr>
        <p:txBody>
          <a:bodyPr>
            <a:noAutofit/>
          </a:bodyPr>
          <a:lstStyle/>
          <a:p>
            <a:pPr marL="0" indent="0" algn="ctr">
              <a:buNone/>
            </a:pPr>
            <a:r>
              <a:rPr lang="ar-EG" sz="2800" b="1" dirty="0"/>
              <a:t>تعددت تعاريف التخطيط وتنوعت باختلاف التخصصات ومن أهمها:</a:t>
            </a:r>
          </a:p>
          <a:p>
            <a:pPr marL="0" indent="0" algn="ctr">
              <a:buNone/>
            </a:pPr>
            <a:r>
              <a:rPr lang="ar-EG" sz="2800" b="1" dirty="0"/>
              <a:t>التخطيط لغة كما جاء في المعجم الوجيز "من الخطة وخط على الشيء رسم علامة</a:t>
            </a:r>
            <a:r>
              <a:rPr lang="ar-EG" sz="2800" b="1" dirty="0" smtClean="0"/>
              <a:t>".</a:t>
            </a:r>
          </a:p>
          <a:p>
            <a:pPr marL="0" indent="0" algn="ctr">
              <a:buNone/>
            </a:pPr>
            <a:r>
              <a:rPr lang="ar-EG" sz="2800" b="1" dirty="0" smtClean="0"/>
              <a:t>و يعتبر </a:t>
            </a:r>
            <a:r>
              <a:rPr lang="ar-EG" sz="2800" b="1" dirty="0"/>
              <a:t>التخطيط الإعلامي أحد المفاهيم الهامة التي تبناها المختصون في الإعلام، مع الإشارة إلى أنه برز كمفهوم في منتصف السبعينات كأحد النتائج التي أفرزتها الثورة الإعلامية التي تميزت بالتغير الكبير في نمط الاتصال والإعلام  والتحول الواسع في مجالات الإعلام</a:t>
            </a:r>
          </a:p>
        </p:txBody>
      </p:sp>
    </p:spTree>
    <p:extLst>
      <p:ext uri="{BB962C8B-B14F-4D97-AF65-F5344CB8AC3E}">
        <p14:creationId xmlns:p14="http://schemas.microsoft.com/office/powerpoint/2010/main" val="1819013580"/>
      </p:ext>
    </p:extLst>
  </p:cSld>
  <p:clrMapOvr>
    <a:masterClrMapping/>
  </p:clrMapOvr>
  <p:transition spd="slow" advTm="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1143000"/>
          </a:xfrm>
        </p:spPr>
        <p:style>
          <a:lnRef idx="2">
            <a:schemeClr val="accent4"/>
          </a:lnRef>
          <a:fillRef idx="1">
            <a:schemeClr val="lt1"/>
          </a:fillRef>
          <a:effectRef idx="0">
            <a:schemeClr val="accent4"/>
          </a:effectRef>
          <a:fontRef idx="minor">
            <a:schemeClr val="dk1"/>
          </a:fontRef>
        </p:style>
        <p:txBody>
          <a:bodyPr>
            <a:normAutofit/>
          </a:bodyPr>
          <a:lstStyle/>
          <a:p>
            <a:r>
              <a:rPr lang="ar-EG" dirty="0">
                <a:solidFill>
                  <a:schemeClr val="tx1"/>
                </a:solidFill>
              </a:rPr>
              <a:t>تعريف التخطيط الإذاعى: </a:t>
            </a:r>
          </a:p>
        </p:txBody>
      </p:sp>
      <p:sp>
        <p:nvSpPr>
          <p:cNvPr id="3" name="Content Placeholder 2"/>
          <p:cNvSpPr>
            <a:spLocks noGrp="1"/>
          </p:cNvSpPr>
          <p:nvPr>
            <p:ph idx="1"/>
          </p:nvPr>
        </p:nvSpPr>
        <p:spPr/>
        <p:txBody>
          <a:bodyPr>
            <a:normAutofit/>
          </a:bodyPr>
          <a:lstStyle/>
          <a:p>
            <a:r>
              <a:rPr lang="ar-EG" dirty="0"/>
              <a:t>عرفه الخبير الإعلامي سعد لبيب بأنه "توظيف الإمكانات البشرية والمادية المتاحة، أو التي يمكن أن تتاح خلال سنوات الخطة، من أجل تحقيق أهداف معينة، في إطار السياسة الإعلامية أو الاتصالية؛ مع الاستخدام الأمثل لهذه الإمكانيات".</a:t>
            </a:r>
          </a:p>
        </p:txBody>
      </p:sp>
    </p:spTree>
    <p:extLst>
      <p:ext uri="{BB962C8B-B14F-4D97-AF65-F5344CB8AC3E}">
        <p14:creationId xmlns:p14="http://schemas.microsoft.com/office/powerpoint/2010/main" val="357430595"/>
      </p:ext>
    </p:extLst>
  </p:cSld>
  <p:clrMapOvr>
    <a:masterClrMapping/>
  </p:clrMapOvr>
  <p:transition spd="slow" advTm="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b="1" dirty="0" smtClean="0"/>
              <a:t>متطلبات التخطيط الإذاعى الناجح:</a:t>
            </a:r>
            <a:r>
              <a:rPr lang="ar-EG" dirty="0" smtClean="0"/>
              <a:t>: </a:t>
            </a:r>
            <a:endParaRPr lang="ar-EG" dirty="0"/>
          </a:p>
        </p:txBody>
      </p:sp>
      <p:sp>
        <p:nvSpPr>
          <p:cNvPr id="5" name="Content Placeholder 4"/>
          <p:cNvSpPr>
            <a:spLocks noGrp="1"/>
          </p:cNvSpPr>
          <p:nvPr>
            <p:ph idx="1"/>
          </p:nvPr>
        </p:nvSpPr>
        <p:spPr/>
        <p:txBody>
          <a:bodyPr>
            <a:normAutofit/>
          </a:bodyPr>
          <a:lstStyle/>
          <a:p>
            <a:pPr marL="0" indent="0">
              <a:buNone/>
            </a:pPr>
            <a:r>
              <a:rPr lang="ar-EG" sz="4000" b="1" dirty="0" smtClean="0">
                <a:solidFill>
                  <a:schemeClr val="tx2"/>
                </a:solidFill>
              </a:rPr>
              <a:t>•</a:t>
            </a:r>
            <a:r>
              <a:rPr lang="ar-EG" sz="4000" b="1" dirty="0">
                <a:solidFill>
                  <a:schemeClr val="tx2"/>
                </a:solidFill>
              </a:rPr>
              <a:t>	التكامل:يعني التكامل بين الخطط والبرامج الإعلامية وبين الخطط والبرامج التنموية</a:t>
            </a:r>
          </a:p>
          <a:p>
            <a:pPr marL="0" indent="0">
              <a:buNone/>
            </a:pPr>
            <a:r>
              <a:rPr lang="ar-EG" sz="4000" b="1" dirty="0">
                <a:solidFill>
                  <a:schemeClr val="tx2"/>
                </a:solidFill>
              </a:rPr>
              <a:t>•	الشمول:أي شموله لمختلف المجالات التنموية ومختلف فئات الجمهور وكافة عناصر العملية الاتصالية.</a:t>
            </a:r>
          </a:p>
          <a:p>
            <a:pPr marL="0" indent="0">
              <a:buNone/>
            </a:pPr>
            <a:endParaRPr lang="ar-EG" dirty="0"/>
          </a:p>
        </p:txBody>
      </p:sp>
    </p:spTree>
    <p:extLst>
      <p:ext uri="{BB962C8B-B14F-4D97-AF65-F5344CB8AC3E}">
        <p14:creationId xmlns:p14="http://schemas.microsoft.com/office/powerpoint/2010/main" val="2266410043"/>
      </p:ext>
    </p:extLst>
  </p:cSld>
  <p:clrMapOvr>
    <a:masterClrMapping/>
  </p:clrMapOvr>
  <p:transition spd="slow" advTm="0">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5184576"/>
          </a:xfrm>
          <a:solidFill>
            <a:schemeClr val="accent6">
              <a:lumMod val="40000"/>
              <a:lumOff val="60000"/>
            </a:schemeClr>
          </a:solidFill>
          <a:ln>
            <a:solidFill>
              <a:srgbClr val="FF0000"/>
            </a:solidFill>
          </a:ln>
          <a:scene3d>
            <a:camera prst="orthographicFront"/>
            <a:lightRig rig="threePt" dir="t"/>
          </a:scene3d>
          <a:sp3d>
            <a:bevelT w="139700" prst="cross"/>
          </a:sp3d>
        </p:spPr>
        <p:txBody>
          <a:bodyPr/>
          <a:lstStyle/>
          <a:p>
            <a:r>
              <a:rPr lang="ar-EG"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المرونة</a:t>
            </a:r>
            <a:r>
              <a:rPr lang="ar-EG" sz="4000" b="1" cap="all" dirty="0">
                <a:ln w="9000" cmpd="sng">
                  <a:solidFill>
                    <a:schemeClr val="accent4">
                      <a:shade val="50000"/>
                      <a:satMod val="120000"/>
                    </a:schemeClr>
                  </a:solidFill>
                  <a:prstDash val="solid"/>
                </a:ln>
                <a:effectLst>
                  <a:reflection blurRad="12700" stA="28000" endPos="45000" dist="1000" dir="5400000" sy="-100000" algn="bl" rotWithShape="0"/>
                </a:effectLst>
              </a:rPr>
              <a:t>: يعني القدرة على التكيف والاستجابة لكل طارئ لمواجهة الظروف غير المتوقعة.</a:t>
            </a:r>
          </a:p>
          <a:p>
            <a:pPr marL="0" indent="0">
              <a:buNone/>
            </a:pPr>
            <a:r>
              <a:rPr lang="ar-EG" sz="4000" b="1" cap="all" dirty="0">
                <a:ln w="9000" cmpd="sng">
                  <a:solidFill>
                    <a:schemeClr val="accent4">
                      <a:shade val="50000"/>
                      <a:satMod val="120000"/>
                    </a:schemeClr>
                  </a:solidFill>
                  <a:prstDash val="solid"/>
                </a:ln>
                <a:effectLst>
                  <a:reflection blurRad="12700" stA="28000" endPos="45000" dist="1000" dir="5400000" sy="-100000" algn="bl" rotWithShape="0"/>
                </a:effectLst>
              </a:rPr>
              <a:t>•	الاستمرارية: أي أن الخطة كل متكامل ضمانا لاستمرار تحقيق الأهداف المنشودة، بحيث تتصل كل مرحلة بسابقتها فمرحلة الإعداد والتصميم لا تنفصل عن مرحلة التخطيط ولا عن مرحلة التنفيذ </a:t>
            </a:r>
            <a:r>
              <a:rPr lang="ar-EG"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والتقويم.</a:t>
            </a:r>
            <a:endParaRPr lang="ar-EG" sz="4000" b="1" cap="all" dirty="0">
              <a:ln w="9000" cmpd="sng">
                <a:solidFill>
                  <a:schemeClr val="accent4">
                    <a:shade val="50000"/>
                    <a:satMod val="120000"/>
                  </a:schemeClr>
                </a:solidFill>
                <a:prstDash val="solid"/>
              </a:ln>
              <a:effectLst>
                <a:reflection blurRad="12700" stA="28000" endPos="45000" dist="1000" dir="5400000" sy="-100000" algn="bl" rotWithShape="0"/>
              </a:effectLst>
            </a:endParaRPr>
          </a:p>
        </p:txBody>
      </p:sp>
    </p:spTree>
    <p:extLst>
      <p:ext uri="{BB962C8B-B14F-4D97-AF65-F5344CB8AC3E}">
        <p14:creationId xmlns:p14="http://schemas.microsoft.com/office/powerpoint/2010/main" val="4112621267"/>
      </p:ext>
    </p:extLst>
  </p:cSld>
  <p:clrMapOvr>
    <a:masterClrMapping/>
  </p:clrMapOvr>
  <p:transition spd="slow" advTm="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marL="0" indent="0" algn="ctr">
              <a:buNone/>
            </a:pPr>
            <a:r>
              <a:rPr lang="ar-EG" sz="4000" b="1" dirty="0">
                <a:solidFill>
                  <a:schemeClr val="tx2"/>
                </a:solidFill>
              </a:rPr>
              <a:t>عناصر التخطيط </a:t>
            </a:r>
            <a:r>
              <a:rPr lang="ar-EG" sz="4000" b="1" dirty="0" smtClean="0">
                <a:solidFill>
                  <a:schemeClr val="tx2"/>
                </a:solidFill>
              </a:rPr>
              <a:t>الإعلامي</a:t>
            </a:r>
          </a:p>
          <a:p>
            <a:pPr marL="0" indent="0">
              <a:buNone/>
            </a:pPr>
            <a:r>
              <a:rPr lang="ar-EG" dirty="0"/>
              <a:t>  </a:t>
            </a:r>
            <a:r>
              <a:rPr lang="ar-EG" dirty="0" smtClean="0"/>
              <a:t>1- </a:t>
            </a:r>
            <a:r>
              <a:rPr lang="ar-EG" sz="3600" dirty="0"/>
              <a:t>	توفر </a:t>
            </a:r>
            <a:r>
              <a:rPr lang="ar-EG" sz="3600" dirty="0" smtClean="0"/>
              <a:t>المعلومات</a:t>
            </a:r>
          </a:p>
          <a:p>
            <a:pPr marL="0" indent="0">
              <a:buNone/>
            </a:pPr>
            <a:r>
              <a:rPr lang="ar-EG" dirty="0"/>
              <a:t>2-	 وضع سياسة اتصالية </a:t>
            </a:r>
            <a:r>
              <a:rPr lang="ar-EG" dirty="0" smtClean="0"/>
              <a:t>واضحة</a:t>
            </a:r>
          </a:p>
          <a:p>
            <a:pPr marL="0" indent="0">
              <a:buNone/>
            </a:pPr>
            <a:r>
              <a:rPr lang="ar-EG" dirty="0" smtClean="0"/>
              <a:t>3-</a:t>
            </a:r>
            <a:r>
              <a:rPr lang="ar-EG" dirty="0"/>
              <a:t>	تحديد الأولويات </a:t>
            </a:r>
            <a:r>
              <a:rPr lang="ar-EG" dirty="0" smtClean="0"/>
              <a:t>والأهداف</a:t>
            </a:r>
          </a:p>
          <a:p>
            <a:pPr marL="0" indent="0">
              <a:buNone/>
            </a:pPr>
            <a:r>
              <a:rPr lang="ar-EG" dirty="0" smtClean="0"/>
              <a:t>4- التخطيط الإعلامى عملية مستمرة</a:t>
            </a:r>
          </a:p>
          <a:p>
            <a:pPr marL="0" indent="0">
              <a:buNone/>
            </a:pPr>
            <a:r>
              <a:rPr lang="ar-EG" dirty="0"/>
              <a:t>5- التخطيط الإعلامي عملية </a:t>
            </a:r>
            <a:r>
              <a:rPr lang="ar-EG" dirty="0" smtClean="0"/>
              <a:t>متكاملة</a:t>
            </a:r>
          </a:p>
          <a:p>
            <a:pPr marL="0" indent="0">
              <a:buNone/>
            </a:pPr>
            <a:r>
              <a:rPr lang="ar-EG" dirty="0" smtClean="0"/>
              <a:t>6-</a:t>
            </a:r>
            <a:r>
              <a:rPr lang="ar-EG" dirty="0"/>
              <a:t>	الإطار الزمني </a:t>
            </a:r>
            <a:r>
              <a:rPr lang="ar-EG" dirty="0" smtClean="0"/>
              <a:t>للخطة</a:t>
            </a:r>
          </a:p>
          <a:p>
            <a:pPr marL="0" indent="0">
              <a:buNone/>
            </a:pPr>
            <a:r>
              <a:rPr lang="ar-EG" dirty="0"/>
              <a:t>7- متابعة الخطة الإعلامية</a:t>
            </a:r>
          </a:p>
          <a:p>
            <a:pPr marL="0" indent="0">
              <a:buNone/>
            </a:pPr>
            <a:endParaRPr lang="ar-EG" dirty="0"/>
          </a:p>
        </p:txBody>
      </p:sp>
    </p:spTree>
    <p:extLst>
      <p:ext uri="{BB962C8B-B14F-4D97-AF65-F5344CB8AC3E}">
        <p14:creationId xmlns:p14="http://schemas.microsoft.com/office/powerpoint/2010/main" val="1185105047"/>
      </p:ext>
    </p:extLst>
  </p:cSld>
  <p:clrMapOvr>
    <a:masterClrMapping/>
  </p:clrMapOvr>
  <p:transition spd="slow" advTm="0">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a:solidFill>
            <a:schemeClr val="accent6">
              <a:lumMod val="20000"/>
              <a:lumOff val="80000"/>
            </a:schemeClr>
          </a:solidFill>
        </p:spPr>
        <p:txBody>
          <a:bodyPr>
            <a:normAutofit fontScale="92500" lnSpcReduction="10000"/>
          </a:bodyPr>
          <a:lstStyle/>
          <a:p>
            <a:pPr marL="0" indent="0" algn="ctr">
              <a:buNone/>
            </a:pPr>
            <a:r>
              <a:rPr lang="ar-EG" b="1" dirty="0" smtClean="0"/>
              <a:t>خصائص </a:t>
            </a:r>
            <a:r>
              <a:rPr lang="ar-EG" b="1" dirty="0"/>
              <a:t>التخطيط </a:t>
            </a:r>
            <a:r>
              <a:rPr lang="ar-EG" b="1" dirty="0" smtClean="0"/>
              <a:t>الإعلامي</a:t>
            </a:r>
          </a:p>
          <a:p>
            <a:pPr marL="0" indent="0" algn="ctr">
              <a:buNone/>
            </a:pPr>
            <a:endParaRPr lang="ar-EG" dirty="0"/>
          </a:p>
          <a:p>
            <a:pPr marL="0" indent="0">
              <a:buNone/>
            </a:pPr>
            <a:r>
              <a:rPr lang="ar-EG" b="1" dirty="0" smtClean="0"/>
              <a:t>ثمة العديد من الخصائص للتخطيط الإعلامي، منها:</a:t>
            </a:r>
          </a:p>
          <a:p>
            <a:pPr>
              <a:lnSpc>
                <a:spcPct val="170000"/>
              </a:lnSpc>
              <a:buFont typeface="Wingdings" pitchFamily="2" charset="2"/>
              <a:buChar char="q"/>
            </a:pPr>
            <a:r>
              <a:rPr lang="ar-EG" dirty="0" smtClean="0"/>
              <a:t>    ضرورة أن يكون التخطيط على مستويات مختلفة، وذلك من خلال إعداد خطة عامة ومجموعة أخرى من الخطط الفرعية.</a:t>
            </a:r>
          </a:p>
          <a:p>
            <a:pPr>
              <a:lnSpc>
                <a:spcPct val="170000"/>
              </a:lnSpc>
              <a:buFont typeface="Wingdings" pitchFamily="2" charset="2"/>
              <a:buChar char="q"/>
            </a:pPr>
            <a:r>
              <a:rPr lang="ar-EG" dirty="0" smtClean="0"/>
              <a:t>يتطلب </a:t>
            </a:r>
            <a:r>
              <a:rPr lang="ar-EG" dirty="0"/>
              <a:t>التخطيط الإعلامي الفعال للوسيلة الإعلامية، التفكير الرقمي والتخيل في حدود الإمكانيات، توخيا للأهداف العامة والنوعية، وتلبية لرغبات الجمهور.</a:t>
            </a:r>
          </a:p>
          <a:p>
            <a:pPr>
              <a:lnSpc>
                <a:spcPct val="170000"/>
              </a:lnSpc>
              <a:buFont typeface="Wingdings" pitchFamily="2" charset="2"/>
              <a:buChar char="q"/>
            </a:pPr>
            <a:endParaRPr lang="ar-EG" dirty="0"/>
          </a:p>
        </p:txBody>
      </p:sp>
    </p:spTree>
    <p:extLst>
      <p:ext uri="{BB962C8B-B14F-4D97-AF65-F5344CB8AC3E}">
        <p14:creationId xmlns:p14="http://schemas.microsoft.com/office/powerpoint/2010/main" val="3520280659"/>
      </p:ext>
    </p:extLst>
  </p:cSld>
  <p:clrMapOvr>
    <a:masterClrMapping/>
  </p:clrMapOvr>
  <p:transition spd="slow" advTm="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ar-EG" sz="6600" b="1" dirty="0" smtClean="0"/>
              <a:t>الصعوبات </a:t>
            </a:r>
            <a:r>
              <a:rPr lang="ar-EG" sz="6600" b="1" dirty="0"/>
              <a:t>التي تواجه التخطيط الإعلامي في الدول </a:t>
            </a:r>
            <a:r>
              <a:rPr lang="ar-EG" sz="6600" b="1" dirty="0" smtClean="0"/>
              <a:t>النامية</a:t>
            </a:r>
            <a:endParaRPr lang="ar-EG" sz="6600" b="1" dirty="0"/>
          </a:p>
        </p:txBody>
      </p:sp>
    </p:spTree>
    <p:extLst>
      <p:ext uri="{BB962C8B-B14F-4D97-AF65-F5344CB8AC3E}">
        <p14:creationId xmlns:p14="http://schemas.microsoft.com/office/powerpoint/2010/main" val="3098786192"/>
      </p:ext>
    </p:extLst>
  </p:cSld>
  <p:clrMapOvr>
    <a:masterClrMapping/>
  </p:clrMapOvr>
  <p:transition spd="slow" advTm="0">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366</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التخطيط بالمؤسسات الإذاعية</vt:lpstr>
      <vt:lpstr>مفهوم التخطيط</vt:lpstr>
      <vt:lpstr>تعريف التخطيط الإذاعى: </vt:lpstr>
      <vt:lpstr>متطلبات التخطيط الإذاعى الناجح:: </vt:lpstr>
      <vt:lpstr>PowerPoint Presentation</vt:lpstr>
      <vt:lpstr>PowerPoint Presentation</vt:lpstr>
      <vt:lpstr>PowerPoint Presentation</vt:lpstr>
      <vt:lpstr>PowerPoint Presentation</vt:lpstr>
      <vt:lpstr>PowerPoint Presentation</vt:lpstr>
      <vt:lpstr>أهداف خطة إتحاد الإذاعة والتليفزيون(الهيئة الوطنية للإعلام حاليا)</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الفضائيات العربية</dc:title>
  <dc:creator>Horus</dc:creator>
  <cp:lastModifiedBy>Horus</cp:lastModifiedBy>
  <cp:revision>21</cp:revision>
  <dcterms:created xsi:type="dcterms:W3CDTF">2020-03-15T20:51:49Z</dcterms:created>
  <dcterms:modified xsi:type="dcterms:W3CDTF">2020-03-31T20:35:17Z</dcterms:modified>
</cp:coreProperties>
</file>